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43"/>
  </p:notesMasterIdLst>
  <p:sldIdLst>
    <p:sldId id="297" r:id="rId2"/>
    <p:sldId id="302" r:id="rId3"/>
    <p:sldId id="292" r:id="rId4"/>
    <p:sldId id="293" r:id="rId5"/>
    <p:sldId id="294" r:id="rId6"/>
    <p:sldId id="257" r:id="rId7"/>
    <p:sldId id="301" r:id="rId8"/>
    <p:sldId id="258" r:id="rId9"/>
    <p:sldId id="298" r:id="rId10"/>
    <p:sldId id="261" r:id="rId11"/>
    <p:sldId id="262" r:id="rId12"/>
    <p:sldId id="259" r:id="rId13"/>
    <p:sldId id="263" r:id="rId14"/>
    <p:sldId id="264" r:id="rId15"/>
    <p:sldId id="288" r:id="rId16"/>
    <p:sldId id="287" r:id="rId17"/>
    <p:sldId id="289" r:id="rId18"/>
    <p:sldId id="285" r:id="rId19"/>
    <p:sldId id="265" r:id="rId20"/>
    <p:sldId id="266" r:id="rId21"/>
    <p:sldId id="267" r:id="rId22"/>
    <p:sldId id="268" r:id="rId23"/>
    <p:sldId id="275" r:id="rId24"/>
    <p:sldId id="276" r:id="rId25"/>
    <p:sldId id="277" r:id="rId26"/>
    <p:sldId id="269" r:id="rId27"/>
    <p:sldId id="270" r:id="rId28"/>
    <p:sldId id="271" r:id="rId29"/>
    <p:sldId id="272" r:id="rId30"/>
    <p:sldId id="273" r:id="rId31"/>
    <p:sldId id="286" r:id="rId32"/>
    <p:sldId id="290" r:id="rId33"/>
    <p:sldId id="278" r:id="rId34"/>
    <p:sldId id="279" r:id="rId35"/>
    <p:sldId id="295" r:id="rId36"/>
    <p:sldId id="282" r:id="rId37"/>
    <p:sldId id="283" r:id="rId38"/>
    <p:sldId id="284" r:id="rId39"/>
    <p:sldId id="291" r:id="rId40"/>
    <p:sldId id="300" r:id="rId41"/>
    <p:sldId id="299" r:id="rId42"/>
  </p:sldIdLst>
  <p:sldSz cx="9144000" cy="5143500" type="screen16x9"/>
  <p:notesSz cx="6858000" cy="9144000"/>
  <p:embeddedFontLst>
    <p:embeddedFont>
      <p:font typeface="Century Gothic" panose="020B0502020202020204" pitchFamily="34" charset="0"/>
      <p:regular r:id="rId44"/>
      <p:bold r:id="rId45"/>
      <p:italic r:id="rId46"/>
      <p:boldItalic r:id="rId47"/>
    </p:embeddedFont>
    <p:embeddedFont>
      <p:font typeface="Oswald" pitchFamily="2" charset="77"/>
      <p:regular r:id="rId48"/>
      <p:bold r:id="rId49"/>
    </p:embeddedFont>
    <p:embeddedFont>
      <p:font typeface="Wingdings 3" pitchFamily="2" charset="2"/>
      <p:regular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0"/>
    <p:restoredTop sz="94661"/>
  </p:normalViewPr>
  <p:slideViewPr>
    <p:cSldViewPr snapToGrid="0">
      <p:cViewPr varScale="1">
        <p:scale>
          <a:sx n="114" d="100"/>
          <a:sy n="114" d="100"/>
        </p:scale>
        <p:origin x="176" y="78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6CED2-4B93-4D06-BC7B-4CED9C74B389}"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n-US"/>
        </a:p>
      </dgm:t>
    </dgm:pt>
    <dgm:pt modelId="{A20D1486-044A-4ABC-9E5D-7B3F3B39D916}">
      <dgm:prSet/>
      <dgm:spPr/>
      <dgm:t>
        <a:bodyPr/>
        <a:lstStyle/>
        <a:p>
          <a:r>
            <a:rPr lang="en-US" b="0" i="0" dirty="0"/>
            <a:t>Attach LEDs and Resistors (SMD Components) to the PCBs</a:t>
          </a:r>
          <a:endParaRPr lang="en-US" dirty="0"/>
        </a:p>
      </dgm:t>
    </dgm:pt>
    <dgm:pt modelId="{AE180CC0-10B2-48E8-9575-5A8278D6BE5E}" type="parTrans" cxnId="{F86676D1-5A52-4D0F-9681-BFF2B87146EF}">
      <dgm:prSet/>
      <dgm:spPr/>
      <dgm:t>
        <a:bodyPr/>
        <a:lstStyle/>
        <a:p>
          <a:endParaRPr lang="en-US"/>
        </a:p>
      </dgm:t>
    </dgm:pt>
    <dgm:pt modelId="{A368889E-8C78-48F6-A89B-A812355ED37D}" type="sibTrans" cxnId="{F86676D1-5A52-4D0F-9681-BFF2B87146EF}">
      <dgm:prSet/>
      <dgm:spPr/>
      <dgm:t>
        <a:bodyPr/>
        <a:lstStyle/>
        <a:p>
          <a:endParaRPr lang="en-US"/>
        </a:p>
      </dgm:t>
    </dgm:pt>
    <dgm:pt modelId="{A826232C-896C-453F-A94E-EA6C1A57C706}">
      <dgm:prSet/>
      <dgm:spPr/>
      <dgm:t>
        <a:bodyPr/>
        <a:lstStyle/>
        <a:p>
          <a:r>
            <a:rPr lang="en-US" b="0" i="0" dirty="0"/>
            <a:t>Solder the USB-C and JST connectors to the main board via ribbon cables. These are supported by the outer case.</a:t>
          </a:r>
          <a:endParaRPr lang="en-US" dirty="0"/>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Solder the larger chips directly to the main PCB. This keeps the main unit as thin as possible. To allow for optimal alignment, the microcontroller and SDP chip should be elevated with pin headers.</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dirty="0"/>
            <a:t>Add a power switch in between the battery and the charging port. When done, connect the battery to the JST connector and insert everything into the main case. Glue as needed.</a:t>
          </a:r>
          <a:endParaRPr lang="en-US" dirty="0"/>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3F8F1E3-C104-48B3-BD63-83778560F21C}" type="pres">
      <dgm:prSet presAssocID="{8046CED2-4B93-4D06-BC7B-4CED9C74B389}" presName="outerComposite" presStyleCnt="0">
        <dgm:presLayoutVars>
          <dgm:chMax val="5"/>
          <dgm:dir/>
          <dgm:resizeHandles val="exact"/>
        </dgm:presLayoutVars>
      </dgm:prSet>
      <dgm:spPr/>
    </dgm:pt>
    <dgm:pt modelId="{36780509-DF3B-4316-8316-838264F15B56}" type="pres">
      <dgm:prSet presAssocID="{8046CED2-4B93-4D06-BC7B-4CED9C74B389}" presName="dummyMaxCanvas" presStyleCnt="0">
        <dgm:presLayoutVars/>
      </dgm:prSet>
      <dgm:spPr/>
    </dgm:pt>
    <dgm:pt modelId="{D7B743D4-116F-4606-9746-35905894C429}" type="pres">
      <dgm:prSet presAssocID="{8046CED2-4B93-4D06-BC7B-4CED9C74B389}" presName="FourNodes_1" presStyleLbl="node1" presStyleIdx="0" presStyleCnt="4">
        <dgm:presLayoutVars>
          <dgm:bulletEnabled val="1"/>
        </dgm:presLayoutVars>
      </dgm:prSet>
      <dgm:spPr/>
    </dgm:pt>
    <dgm:pt modelId="{4FF3ED67-B533-49FB-9A9A-1E61269178C8}" type="pres">
      <dgm:prSet presAssocID="{8046CED2-4B93-4D06-BC7B-4CED9C74B389}" presName="FourNodes_2" presStyleLbl="node1" presStyleIdx="1" presStyleCnt="4">
        <dgm:presLayoutVars>
          <dgm:bulletEnabled val="1"/>
        </dgm:presLayoutVars>
      </dgm:prSet>
      <dgm:spPr/>
    </dgm:pt>
    <dgm:pt modelId="{7585E669-1247-4AA1-A9E5-62AB1601587B}" type="pres">
      <dgm:prSet presAssocID="{8046CED2-4B93-4D06-BC7B-4CED9C74B389}" presName="FourNodes_3" presStyleLbl="node1" presStyleIdx="2" presStyleCnt="4">
        <dgm:presLayoutVars>
          <dgm:bulletEnabled val="1"/>
        </dgm:presLayoutVars>
      </dgm:prSet>
      <dgm:spPr/>
    </dgm:pt>
    <dgm:pt modelId="{E95BEBD3-A9F9-4389-8A77-3E21D874E4F2}" type="pres">
      <dgm:prSet presAssocID="{8046CED2-4B93-4D06-BC7B-4CED9C74B389}" presName="FourNodes_4" presStyleLbl="node1" presStyleIdx="3" presStyleCnt="4">
        <dgm:presLayoutVars>
          <dgm:bulletEnabled val="1"/>
        </dgm:presLayoutVars>
      </dgm:prSet>
      <dgm:spPr/>
    </dgm:pt>
    <dgm:pt modelId="{4FA64872-BBB7-41DD-9619-4488C298807E}" type="pres">
      <dgm:prSet presAssocID="{8046CED2-4B93-4D06-BC7B-4CED9C74B389}" presName="FourConn_1-2" presStyleLbl="fgAccFollowNode1" presStyleIdx="0" presStyleCnt="3">
        <dgm:presLayoutVars>
          <dgm:bulletEnabled val="1"/>
        </dgm:presLayoutVars>
      </dgm:prSet>
      <dgm:spPr/>
    </dgm:pt>
    <dgm:pt modelId="{1303CE2F-AEDE-40E8-A6FA-7757DF891C25}" type="pres">
      <dgm:prSet presAssocID="{8046CED2-4B93-4D06-BC7B-4CED9C74B389}" presName="FourConn_2-3" presStyleLbl="fgAccFollowNode1" presStyleIdx="1" presStyleCnt="3">
        <dgm:presLayoutVars>
          <dgm:bulletEnabled val="1"/>
        </dgm:presLayoutVars>
      </dgm:prSet>
      <dgm:spPr/>
    </dgm:pt>
    <dgm:pt modelId="{C50D52CC-9584-4566-AD2B-97EB2BC863F0}" type="pres">
      <dgm:prSet presAssocID="{8046CED2-4B93-4D06-BC7B-4CED9C74B389}" presName="FourConn_3-4" presStyleLbl="fgAccFollowNode1" presStyleIdx="2" presStyleCnt="3">
        <dgm:presLayoutVars>
          <dgm:bulletEnabled val="1"/>
        </dgm:presLayoutVars>
      </dgm:prSet>
      <dgm:spPr/>
    </dgm:pt>
    <dgm:pt modelId="{FC8F2906-BF4B-4463-86FF-9D9F1DACEBDC}" type="pres">
      <dgm:prSet presAssocID="{8046CED2-4B93-4D06-BC7B-4CED9C74B389}" presName="FourNodes_1_text" presStyleLbl="node1" presStyleIdx="3" presStyleCnt="4">
        <dgm:presLayoutVars>
          <dgm:bulletEnabled val="1"/>
        </dgm:presLayoutVars>
      </dgm:prSet>
      <dgm:spPr/>
    </dgm:pt>
    <dgm:pt modelId="{BD747782-EEEB-46E8-A2A2-F890253B04DF}" type="pres">
      <dgm:prSet presAssocID="{8046CED2-4B93-4D06-BC7B-4CED9C74B389}" presName="FourNodes_2_text" presStyleLbl="node1" presStyleIdx="3" presStyleCnt="4">
        <dgm:presLayoutVars>
          <dgm:bulletEnabled val="1"/>
        </dgm:presLayoutVars>
      </dgm:prSet>
      <dgm:spPr/>
    </dgm:pt>
    <dgm:pt modelId="{3315034C-FADF-447B-BEF1-F70A7A92A47A}" type="pres">
      <dgm:prSet presAssocID="{8046CED2-4B93-4D06-BC7B-4CED9C74B389}" presName="FourNodes_3_text" presStyleLbl="node1" presStyleIdx="3" presStyleCnt="4">
        <dgm:presLayoutVars>
          <dgm:bulletEnabled val="1"/>
        </dgm:presLayoutVars>
      </dgm:prSet>
      <dgm:spPr/>
    </dgm:pt>
    <dgm:pt modelId="{B574E62B-8EDC-490E-86EF-98A0C42502E9}" type="pres">
      <dgm:prSet presAssocID="{8046CED2-4B93-4D06-BC7B-4CED9C74B389}" presName="FourNodes_4_text" presStyleLbl="node1" presStyleIdx="3" presStyleCnt="4">
        <dgm:presLayoutVars>
          <dgm:bulletEnabled val="1"/>
        </dgm:presLayoutVars>
      </dgm:prSet>
      <dgm:spPr/>
    </dgm:pt>
  </dgm:ptLst>
  <dgm:cxnLst>
    <dgm:cxn modelId="{68C46001-3D0F-4F37-966D-1C784B3AFCCC}" type="presOf" srcId="{A368889E-8C78-48F6-A89B-A812355ED37D}" destId="{4FA64872-BBB7-41DD-9619-4488C298807E}" srcOrd="0" destOrd="0" presId="urn:microsoft.com/office/officeart/2005/8/layout/vProcess5"/>
    <dgm:cxn modelId="{FB03D00D-2759-4820-8641-99659BDC0689}" srcId="{8046CED2-4B93-4D06-BC7B-4CED9C74B389}" destId="{CF316C1D-60A2-45A4-ABE0-3D3C75D81C48}" srcOrd="2" destOrd="0" parTransId="{1899151F-59F0-442E-819F-AD0D8A303790}" sibTransId="{F1B2DB2D-B18E-476C-83DC-82A90FFB5205}"/>
    <dgm:cxn modelId="{B2006E3C-10F8-4929-8983-CF1459AF2A2C}" type="presOf" srcId="{CF316C1D-60A2-45A4-ABE0-3D3C75D81C48}" destId="{7585E669-1247-4AA1-A9E5-62AB1601587B}" srcOrd="0" destOrd="0" presId="urn:microsoft.com/office/officeart/2005/8/layout/vProcess5"/>
    <dgm:cxn modelId="{DB736143-EA38-4062-BE53-F1859C6B2E95}" srcId="{8046CED2-4B93-4D06-BC7B-4CED9C74B389}" destId="{47ED2933-789B-40BB-88C0-FBB0F08EB365}" srcOrd="3" destOrd="0" parTransId="{300902FF-8FD8-442E-A028-D646708ED92E}" sibTransId="{62C632D8-DFDD-4F71-ABD7-773275B31292}"/>
    <dgm:cxn modelId="{F1DDBF50-7D4A-45D5-8F37-F474B4D075AE}" type="presOf" srcId="{47ED2933-789B-40BB-88C0-FBB0F08EB365}" destId="{B574E62B-8EDC-490E-86EF-98A0C42502E9}" srcOrd="1" destOrd="0" presId="urn:microsoft.com/office/officeart/2005/8/layout/vProcess5"/>
    <dgm:cxn modelId="{C38AE455-F933-485B-B18A-66025DD330D2}" type="presOf" srcId="{A20D1486-044A-4ABC-9E5D-7B3F3B39D916}" destId="{D7B743D4-116F-4606-9746-35905894C429}" srcOrd="0" destOrd="0" presId="urn:microsoft.com/office/officeart/2005/8/layout/vProcess5"/>
    <dgm:cxn modelId="{D7E92F68-DC42-4152-9283-BD75C0B44D75}" type="presOf" srcId="{A826232C-896C-453F-A94E-EA6C1A57C706}" destId="{BD747782-EEEB-46E8-A2A2-F890253B04DF}" srcOrd="1" destOrd="0" presId="urn:microsoft.com/office/officeart/2005/8/layout/vProcess5"/>
    <dgm:cxn modelId="{26D5356F-2498-4B1B-8FAF-8C745DEBE31A}" type="presOf" srcId="{E9E95A60-7AAD-499D-B271-0300022F72D4}" destId="{1303CE2F-AEDE-40E8-A6FA-7757DF891C25}" srcOrd="0" destOrd="0" presId="urn:microsoft.com/office/officeart/2005/8/layout/vProcess5"/>
    <dgm:cxn modelId="{B1FB6582-975B-40B2-9ED0-DBEEFEE95198}" type="presOf" srcId="{8046CED2-4B93-4D06-BC7B-4CED9C74B389}" destId="{13F8F1E3-C104-48B3-BD63-83778560F21C}" srcOrd="0" destOrd="0" presId="urn:microsoft.com/office/officeart/2005/8/layout/vProcess5"/>
    <dgm:cxn modelId="{23E0629C-BEE7-4AA9-89D9-8C246C248A81}" type="presOf" srcId="{A20D1486-044A-4ABC-9E5D-7B3F3B39D916}" destId="{FC8F2906-BF4B-4463-86FF-9D9F1DACEBDC}" srcOrd="1" destOrd="0" presId="urn:microsoft.com/office/officeart/2005/8/layout/vProcess5"/>
    <dgm:cxn modelId="{E8D5F4A2-BEF3-4DAF-93C5-358D14699784}" type="presOf" srcId="{A826232C-896C-453F-A94E-EA6C1A57C706}" destId="{4FF3ED67-B533-49FB-9A9A-1E61269178C8}" srcOrd="0" destOrd="0" presId="urn:microsoft.com/office/officeart/2005/8/layout/vProcess5"/>
    <dgm:cxn modelId="{BD0FE8AB-B488-46E3-B6C0-C141705794BA}" type="presOf" srcId="{F1B2DB2D-B18E-476C-83DC-82A90FFB5205}" destId="{C50D52CC-9584-4566-AD2B-97EB2BC863F0}" srcOrd="0" destOrd="0" presId="urn:microsoft.com/office/officeart/2005/8/layout/vProcess5"/>
    <dgm:cxn modelId="{9EF7A3BC-00E0-442C-9C62-D0B13FA17F81}" srcId="{8046CED2-4B93-4D06-BC7B-4CED9C74B389}" destId="{A826232C-896C-453F-A94E-EA6C1A57C706}" srcOrd="1" destOrd="0" parTransId="{32818100-63CC-4B34-90F9-AE587B45F4B5}" sibTransId="{E9E95A60-7AAD-499D-B271-0300022F72D4}"/>
    <dgm:cxn modelId="{614812C8-50E3-4B84-B502-0F23BEEE37FB}" type="presOf" srcId="{47ED2933-789B-40BB-88C0-FBB0F08EB365}" destId="{E95BEBD3-A9F9-4389-8A77-3E21D874E4F2}" srcOrd="0" destOrd="0" presId="urn:microsoft.com/office/officeart/2005/8/layout/vProcess5"/>
    <dgm:cxn modelId="{C6329FCA-D774-45A6-B824-E24393B0DEF9}" type="presOf" srcId="{CF316C1D-60A2-45A4-ABE0-3D3C75D81C48}" destId="{3315034C-FADF-447B-BEF1-F70A7A92A47A}" srcOrd="1" destOrd="0" presId="urn:microsoft.com/office/officeart/2005/8/layout/vProcess5"/>
    <dgm:cxn modelId="{F86676D1-5A52-4D0F-9681-BFF2B87146EF}" srcId="{8046CED2-4B93-4D06-BC7B-4CED9C74B389}" destId="{A20D1486-044A-4ABC-9E5D-7B3F3B39D916}" srcOrd="0" destOrd="0" parTransId="{AE180CC0-10B2-48E8-9575-5A8278D6BE5E}" sibTransId="{A368889E-8C78-48F6-A89B-A812355ED37D}"/>
    <dgm:cxn modelId="{10353883-3E66-4774-8F57-8928DE5707FA}" type="presParOf" srcId="{13F8F1E3-C104-48B3-BD63-83778560F21C}" destId="{36780509-DF3B-4316-8316-838264F15B56}" srcOrd="0" destOrd="0" presId="urn:microsoft.com/office/officeart/2005/8/layout/vProcess5"/>
    <dgm:cxn modelId="{305502E1-C06F-489B-BA1E-F03469C8A4BC}" type="presParOf" srcId="{13F8F1E3-C104-48B3-BD63-83778560F21C}" destId="{D7B743D4-116F-4606-9746-35905894C429}" srcOrd="1" destOrd="0" presId="urn:microsoft.com/office/officeart/2005/8/layout/vProcess5"/>
    <dgm:cxn modelId="{1844FC1A-8DF7-4DF5-AD2C-FA471B9AD07F}" type="presParOf" srcId="{13F8F1E3-C104-48B3-BD63-83778560F21C}" destId="{4FF3ED67-B533-49FB-9A9A-1E61269178C8}" srcOrd="2" destOrd="0" presId="urn:microsoft.com/office/officeart/2005/8/layout/vProcess5"/>
    <dgm:cxn modelId="{A4398F74-9D68-4EEC-9D3F-8030FAA78679}" type="presParOf" srcId="{13F8F1E3-C104-48B3-BD63-83778560F21C}" destId="{7585E669-1247-4AA1-A9E5-62AB1601587B}" srcOrd="3" destOrd="0" presId="urn:microsoft.com/office/officeart/2005/8/layout/vProcess5"/>
    <dgm:cxn modelId="{5FE051A6-983B-4CB4-8068-D4C3817D28EF}" type="presParOf" srcId="{13F8F1E3-C104-48B3-BD63-83778560F21C}" destId="{E95BEBD3-A9F9-4389-8A77-3E21D874E4F2}" srcOrd="4" destOrd="0" presId="urn:microsoft.com/office/officeart/2005/8/layout/vProcess5"/>
    <dgm:cxn modelId="{B67C2A87-C3F9-43AD-A7BB-9B0379C405C6}" type="presParOf" srcId="{13F8F1E3-C104-48B3-BD63-83778560F21C}" destId="{4FA64872-BBB7-41DD-9619-4488C298807E}" srcOrd="5" destOrd="0" presId="urn:microsoft.com/office/officeart/2005/8/layout/vProcess5"/>
    <dgm:cxn modelId="{33DE931C-4A5D-4271-951D-6B5F60B46BD6}" type="presParOf" srcId="{13F8F1E3-C104-48B3-BD63-83778560F21C}" destId="{1303CE2F-AEDE-40E8-A6FA-7757DF891C25}" srcOrd="6" destOrd="0" presId="urn:microsoft.com/office/officeart/2005/8/layout/vProcess5"/>
    <dgm:cxn modelId="{A54EC4D9-185A-48CB-8F76-894892D23701}" type="presParOf" srcId="{13F8F1E3-C104-48B3-BD63-83778560F21C}" destId="{C50D52CC-9584-4566-AD2B-97EB2BC863F0}" srcOrd="7" destOrd="0" presId="urn:microsoft.com/office/officeart/2005/8/layout/vProcess5"/>
    <dgm:cxn modelId="{2C0BC23D-A0F0-4429-BFB7-5716E2C1F983}" type="presParOf" srcId="{13F8F1E3-C104-48B3-BD63-83778560F21C}" destId="{FC8F2906-BF4B-4463-86FF-9D9F1DACEBDC}" srcOrd="8" destOrd="0" presId="urn:microsoft.com/office/officeart/2005/8/layout/vProcess5"/>
    <dgm:cxn modelId="{E0A6B00A-6AD5-4435-BA02-1C1DFC69169C}" type="presParOf" srcId="{13F8F1E3-C104-48B3-BD63-83778560F21C}" destId="{BD747782-EEEB-46E8-A2A2-F890253B04DF}" srcOrd="9" destOrd="0" presId="urn:microsoft.com/office/officeart/2005/8/layout/vProcess5"/>
    <dgm:cxn modelId="{8DDC4EFF-EDF7-4726-80C0-F30615FDA76A}" type="presParOf" srcId="{13F8F1E3-C104-48B3-BD63-83778560F21C}" destId="{3315034C-FADF-447B-BEF1-F70A7A92A47A}" srcOrd="10" destOrd="0" presId="urn:microsoft.com/office/officeart/2005/8/layout/vProcess5"/>
    <dgm:cxn modelId="{0EAEF1B5-0CB3-4527-9237-0058A785F2D2}" type="presParOf" srcId="{13F8F1E3-C104-48B3-BD63-83778560F21C}" destId="{B574E62B-8EDC-490E-86EF-98A0C42502E9}"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a:t>If you would like to program your own unit, the base Arduino code and the necessary libraries are provided.</a:t>
          </a:r>
          <a:endParaRPr lang="en-US"/>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The Max patches used in my compositions as well as just the main receive patch is provided here as well. I am working to make a library that includes multiple options for using the data.</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a:t>Part lists, circuit diagrams, etc. are all available as well. I’m planning to sell these when complete, but if you want to make one yourself, I’ll have everything listed here. I’m unsure if I will offer it as a kit or not.</a:t>
          </a:r>
          <a:endParaRPr lang="en-US"/>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743D4-116F-4606-9746-35905894C429}">
      <dsp:nvSpPr>
        <dsp:cNvPr id="0" name=""/>
        <dsp:cNvSpPr/>
      </dsp:nvSpPr>
      <dsp:spPr>
        <a:xfrm>
          <a:off x="0" y="0"/>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Attach LEDs and Resistors (SMD Components) to the PCBs</a:t>
          </a:r>
          <a:endParaRPr lang="en-US" sz="1100" kern="1200" dirty="0"/>
        </a:p>
      </dsp:txBody>
      <dsp:txXfrm>
        <a:off x="19603" y="19603"/>
        <a:ext cx="4863815" cy="630105"/>
      </dsp:txXfrm>
    </dsp:sp>
    <dsp:sp modelId="{4FF3ED67-B533-49FB-9A9A-1E61269178C8}">
      <dsp:nvSpPr>
        <dsp:cNvPr id="0" name=""/>
        <dsp:cNvSpPr/>
      </dsp:nvSpPr>
      <dsp:spPr>
        <a:xfrm>
          <a:off x="472568" y="791004"/>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Solder the USB-C and JST connectors to the main board via ribbon cables. These are supported by the outer case.</a:t>
          </a:r>
          <a:endParaRPr lang="en-US" sz="1100" kern="1200" dirty="0"/>
        </a:p>
      </dsp:txBody>
      <dsp:txXfrm>
        <a:off x="492171" y="810607"/>
        <a:ext cx="4695783" cy="630105"/>
      </dsp:txXfrm>
    </dsp:sp>
    <dsp:sp modelId="{7585E669-1247-4AA1-A9E5-62AB1601587B}">
      <dsp:nvSpPr>
        <dsp:cNvPr id="0" name=""/>
        <dsp:cNvSpPr/>
      </dsp:nvSpPr>
      <dsp:spPr>
        <a:xfrm>
          <a:off x="938084" y="1582009"/>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Solder the larger chips directly to the main PCB. This keeps the main unit as thin as possible. To allow for optimal alignment, the microcontroller and SDP chip should be elevated with pin headers.</a:t>
          </a:r>
          <a:endParaRPr lang="en-US" sz="1100" kern="1200" dirty="0"/>
        </a:p>
      </dsp:txBody>
      <dsp:txXfrm>
        <a:off x="957687" y="1601612"/>
        <a:ext cx="4702837" cy="630105"/>
      </dsp:txXfrm>
    </dsp:sp>
    <dsp:sp modelId="{E95BEBD3-A9F9-4389-8A77-3E21D874E4F2}">
      <dsp:nvSpPr>
        <dsp:cNvPr id="0" name=""/>
        <dsp:cNvSpPr/>
      </dsp:nvSpPr>
      <dsp:spPr>
        <a:xfrm>
          <a:off x="1410652" y="2373014"/>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Add a power switch in between the battery and the charging port. When done, connect the battery to the JST connector and insert everything into the main case. Glue as needed.</a:t>
          </a:r>
          <a:endParaRPr lang="en-US" sz="1100" kern="1200" dirty="0"/>
        </a:p>
      </dsp:txBody>
      <dsp:txXfrm>
        <a:off x="1430255" y="2392617"/>
        <a:ext cx="4695783" cy="630105"/>
      </dsp:txXfrm>
    </dsp:sp>
    <dsp:sp modelId="{4FA64872-BBB7-41DD-9619-4488C298807E}">
      <dsp:nvSpPr>
        <dsp:cNvPr id="0" name=""/>
        <dsp:cNvSpPr/>
      </dsp:nvSpPr>
      <dsp:spPr>
        <a:xfrm>
          <a:off x="5207558" y="512631"/>
          <a:ext cx="435052" cy="435052"/>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05445" y="512631"/>
        <a:ext cx="239278" cy="327377"/>
      </dsp:txXfrm>
    </dsp:sp>
    <dsp:sp modelId="{1303CE2F-AEDE-40E8-A6FA-7757DF891C25}">
      <dsp:nvSpPr>
        <dsp:cNvPr id="0" name=""/>
        <dsp:cNvSpPr/>
      </dsp:nvSpPr>
      <dsp:spPr>
        <a:xfrm>
          <a:off x="5680127" y="1303636"/>
          <a:ext cx="435052" cy="435052"/>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78014" y="1303636"/>
        <a:ext cx="239278" cy="327377"/>
      </dsp:txXfrm>
    </dsp:sp>
    <dsp:sp modelId="{C50D52CC-9584-4566-AD2B-97EB2BC863F0}">
      <dsp:nvSpPr>
        <dsp:cNvPr id="0" name=""/>
        <dsp:cNvSpPr/>
      </dsp:nvSpPr>
      <dsp:spPr>
        <a:xfrm>
          <a:off x="6145642" y="2094641"/>
          <a:ext cx="435052" cy="435052"/>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43529" y="2094641"/>
        <a:ext cx="239278" cy="327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If you would like to program your own unit, the base Arduino code and the necessary libraries are provided.</a:t>
          </a:r>
          <a:endParaRPr lang="en-US" sz="900" kern="120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The Max patches used in my compositions as well as just the main receive patch is provided here as well. I am working to make a library that includes multiple options for using the data.</a:t>
          </a:r>
          <a:endParaRPr lang="en-US" sz="9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Part lists, circuit diagrams, etc. are all available as well. I’m planning to sell these when complete, but if you want to make one yourself, I’ll have everything listed here. I’m unsure if I will offer it as a kit or not.</a:t>
          </a:r>
          <a:endParaRPr lang="en-US" sz="900" kern="1200"/>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167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556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37.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2400" b="0" i="0" kern="1200" dirty="0">
                <a:solidFill>
                  <a:schemeClr val="tx2"/>
                </a:solidFill>
                <a:latin typeface="+mj-lt"/>
                <a:ea typeface="+mj-ea"/>
                <a:cs typeface="+mj-cs"/>
              </a:rPr>
              <a:t>The main event will begin soon.</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Please take your seat.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Access the event program with this </a:t>
            </a: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QR code =&gt;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endParaRPr lang="en-US" sz="24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39137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9</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a:solidFill>
                  <a:schemeClr val="bg2"/>
                </a:solidFill>
                <a:latin typeface="+mj-lt"/>
                <a:ea typeface="+mj-ea"/>
                <a:cs typeface="+mj-cs"/>
              </a:rPr>
              <a:t>Components Included</a:t>
            </a: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050" dirty="0"/>
              <a:t>The main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457200" lvl="0" indent="-342900" defTabSz="457200">
              <a:lnSpc>
                <a:spcPct val="90000"/>
              </a:lnSpc>
              <a:spcBef>
                <a:spcPts val="1000"/>
              </a:spcBef>
              <a:buSzPct val="80000"/>
              <a:buFont typeface="Wingdings 3" charset="2"/>
              <a:buChar char=""/>
            </a:pPr>
            <a:r>
              <a:rPr lang="en-US" sz="1050" dirty="0"/>
              <a:t>2 programmable LEDs.</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p:txBody>
      </p:sp>
    </p:spTree>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10</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580084" y="2472826"/>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44845" y="124636"/>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5825" y="2555900"/>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11</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311700" y="603900"/>
            <a:ext cx="3909024" cy="1711150"/>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4572000" y="964427"/>
            <a:ext cx="3909024" cy="2250061"/>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540913" y="2459865"/>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4572000" y="603900"/>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189750" y="3323498"/>
            <a:ext cx="2291274" cy="1711150"/>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5162226" y="3510580"/>
            <a:ext cx="997389" cy="369332"/>
          </a:xfrm>
          <a:prstGeom prst="rect">
            <a:avLst/>
          </a:prstGeom>
          <a:noFill/>
        </p:spPr>
        <p:txBody>
          <a:bodyPr wrap="none" rtlCol="0">
            <a:spAutoFit/>
          </a:bodyPr>
          <a:lstStyle/>
          <a:p>
            <a:r>
              <a:rPr lang="en-US" dirty="0"/>
              <a:t>Buttons</a:t>
            </a: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12</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177783" y="912710"/>
            <a:ext cx="7833781" cy="1655267"/>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271251" y="2852140"/>
            <a:ext cx="6762135" cy="1378435"/>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737419"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6378677" y="4230575"/>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13</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14</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15</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16</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4200" dirty="0"/>
              <a:t>Assembling the Unit</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17</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2366455850"/>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8"/>
          <a:srcRect l="18840" t="40851" r="12995" b="5463"/>
          <a:stretch/>
        </p:blipFill>
        <p:spPr>
          <a:xfrm>
            <a:off x="7163898" y="1843136"/>
            <a:ext cx="1829662" cy="1921363"/>
          </a:xfrm>
          <a:prstGeom prst="rect">
            <a:avLst/>
          </a:prstGeom>
        </p:spPr>
      </p:pic>
    </p:spTree>
    <p:extLst>
      <p:ext uri="{BB962C8B-B14F-4D97-AF65-F5344CB8AC3E}">
        <p14:creationId xmlns:p14="http://schemas.microsoft.com/office/powerpoint/2010/main" val="58868971"/>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 (with and without housing)</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18</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6268123" y="1533159"/>
            <a:ext cx="2965077" cy="2534771"/>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2702417" y="175005"/>
            <a:ext cx="3694471" cy="1143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19</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20</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The Cyberinet’s .ino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a:t>MPU6050: Measures performer movement in 6 axis. </a:t>
            </a:r>
          </a:p>
          <a:p>
            <a:pPr marL="457200" lvl="0" indent="-342900" defTabSz="457200">
              <a:lnSpc>
                <a:spcPct val="90000"/>
              </a:lnSpc>
              <a:spcBef>
                <a:spcPts val="1000"/>
              </a:spcBef>
              <a:buSzPct val="80000"/>
              <a:buFont typeface="Wingdings 3" charset="2"/>
              <a:buChar char=""/>
            </a:pPr>
            <a:r>
              <a:rPr lang="en-US" sz="1200"/>
              <a:t>Buttons: triggerable by the performer</a:t>
            </a:r>
          </a:p>
          <a:p>
            <a:pPr marL="0" lvl="0" indent="0" defTabSz="457200">
              <a:lnSpc>
                <a:spcPct val="90000"/>
              </a:lnSpc>
              <a:spcBef>
                <a:spcPts val="1000"/>
              </a:spcBef>
              <a:buSzPct val="80000"/>
              <a:buFont typeface="Wingdings 3" charset="2"/>
              <a:buChar char=""/>
            </a:pP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21</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22</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23</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a:t>Utilizes gyroscope and airflow sensors</a:t>
            </a:r>
          </a:p>
          <a:p>
            <a:pPr marL="0" lvl="0" indent="0" defTabSz="457200">
              <a:lnSpc>
                <a:spcPct val="90000"/>
              </a:lnSpc>
              <a:spcBef>
                <a:spcPts val="1000"/>
              </a:spcBef>
              <a:buSzPct val="80000"/>
              <a:buFont typeface="Wingdings 3" charset="2"/>
              <a:buChar char=""/>
            </a:pPr>
            <a:r>
              <a:rPr lang="en-US" sz="140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a:t>Computer synthesis has 2 main textures:</a:t>
            </a:r>
          </a:p>
          <a:p>
            <a:pPr marL="457200" lvl="0" indent="-342900" defTabSz="457200">
              <a:lnSpc>
                <a:spcPct val="90000"/>
              </a:lnSpc>
              <a:spcBef>
                <a:spcPts val="1000"/>
              </a:spcBef>
              <a:buSzPct val="80000"/>
              <a:buFont typeface="Wingdings 3" charset="2"/>
              <a:buChar char=""/>
            </a:pPr>
            <a:r>
              <a:rPr lang="en-US" sz="1400"/>
              <a:t>Filtered pink noise to provide backing texture</a:t>
            </a:r>
          </a:p>
          <a:p>
            <a:pPr marL="457200" lvl="0" indent="-342900" defTabSz="457200">
              <a:lnSpc>
                <a:spcPct val="90000"/>
              </a:lnSpc>
              <a:spcBef>
                <a:spcPts val="1000"/>
              </a:spcBef>
              <a:buSzPct val="80000"/>
              <a:buFont typeface="Wingdings 3" charset="2"/>
              <a:buChar char=""/>
            </a:pPr>
            <a:r>
              <a:rPr lang="en-US" sz="1400"/>
              <a:t>Modified FM synthesis to provide accompaniment to the soloist</a:t>
            </a:r>
          </a:p>
          <a:p>
            <a:pPr marL="0" lvl="0" indent="0" defTabSz="457200">
              <a:lnSpc>
                <a:spcPct val="90000"/>
              </a:lnSpc>
              <a:spcBef>
                <a:spcPts val="1000"/>
              </a:spcBef>
              <a:buSzPct val="80000"/>
              <a:buFont typeface="Wingdings 3" charset="2"/>
              <a:buChar char=""/>
            </a:pPr>
            <a:r>
              <a:rPr lang="en-US" sz="140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a:t>Wide tempo variety helps encourage a non-identical performances.</a:t>
            </a: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746620" cy="393600"/>
          </a:xfrm>
        </p:spPr>
        <p:txBody>
          <a:bodyPr>
            <a:noAutofit/>
          </a:bodyPr>
          <a:lstStyle/>
          <a:p>
            <a:pPr marL="0" lvl="0" indent="0" algn="r" rtl="0">
              <a:spcBef>
                <a:spcPts val="0"/>
              </a:spcBef>
              <a:spcAft>
                <a:spcPts val="0"/>
              </a:spcAft>
              <a:buNone/>
            </a:pPr>
            <a:fld id="{00000000-1234-1234-1234-123412341234}" type="slidenum">
              <a:rPr lang="en" sz="2800" smtClean="0"/>
              <a:t>24</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25</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4346628" y="2690118"/>
            <a:ext cx="2063509" cy="130090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6768791" y="2711990"/>
            <a:ext cx="2063509" cy="1279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52" name="Picture 151">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54" name="Picture 153">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6" name="Oval 155">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8" name="Picture 157">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0" name="Picture 159">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2" name="Rectangle 161">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4" name="Rectangle 163">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6" name="Rectangle 165">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1714" cy="51435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1" y="1371600"/>
            <a:ext cx="0" cy="24003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0" name="Picture 169">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671060"/>
            <a:ext cx="745301" cy="571500"/>
          </a:xfrm>
          <a:prstGeom prst="rect">
            <a:avLst/>
          </a:prstGeom>
        </p:spPr>
      </p:pic>
      <p:sp>
        <p:nvSpPr>
          <p:cNvPr id="172"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191" y="0"/>
            <a:ext cx="9144000" cy="5142309"/>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46" name="Google Shape;146;p27"/>
          <p:cNvSpPr txBox="1">
            <a:spLocks noGrp="1"/>
          </p:cNvSpPr>
          <p:nvPr>
            <p:ph type="title"/>
          </p:nvPr>
        </p:nvSpPr>
        <p:spPr>
          <a:xfrm>
            <a:off x="604646" y="603504"/>
            <a:ext cx="2641019" cy="3936492"/>
          </a:xfrm>
          <a:prstGeom prst="rect">
            <a:avLst/>
          </a:prstGeom>
        </p:spPr>
        <p:txBody>
          <a:bodyPr spcFirstLastPara="1" vert="horz" lIns="91440" tIns="45720" rIns="91440" bIns="45720" rtlCol="0" anchor="ctr" anchorCtr="0">
            <a:normAutofit/>
          </a:bodyPr>
          <a:lstStyle/>
          <a:p>
            <a:pPr marL="0" lvl="0" indent="0" algn="ctr" defTabSz="457200">
              <a:spcBef>
                <a:spcPct val="0"/>
              </a:spcBef>
              <a:spcAft>
                <a:spcPts val="0"/>
              </a:spcAft>
            </a:pPr>
            <a:r>
              <a:rPr lang="en-US" sz="3600" b="0" i="0" kern="1200" dirty="0">
                <a:solidFill>
                  <a:schemeClr val="tx2"/>
                </a:solidFill>
                <a:latin typeface="+mj-lt"/>
                <a:ea typeface="+mj-ea"/>
                <a:cs typeface="+mj-cs"/>
              </a:rPr>
              <a:t>Max Patches Continued</a:t>
            </a:r>
          </a:p>
        </p:txBody>
      </p:sp>
      <p:sp>
        <p:nvSpPr>
          <p:cNvPr id="147" name="Google Shape;147;p27"/>
          <p:cNvSpPr txBox="1">
            <a:spLocks noGrp="1"/>
          </p:cNvSpPr>
          <p:nvPr>
            <p:ph type="body" idx="1"/>
          </p:nvPr>
        </p:nvSpPr>
        <p:spPr>
          <a:xfrm>
            <a:off x="3731895" y="603503"/>
            <a:ext cx="4799948" cy="3936493"/>
          </a:xfrm>
          <a:prstGeom prst="rect">
            <a:avLst/>
          </a:prstGeom>
        </p:spPr>
        <p:txBody>
          <a:bodyPr spcFirstLastPara="1" vert="horz" lIns="91440" tIns="45720" rIns="91440" bIns="45720" rtlCol="0" anchor="ctr" anchorCtr="0">
            <a:normAutofit/>
          </a:bodyPr>
          <a:lstStyle/>
          <a:p>
            <a:pPr marL="0" lvl="0" indent="0" defTabSz="457200">
              <a:spcBef>
                <a:spcPts val="1000"/>
              </a:spcBef>
              <a:buSzPct val="80000"/>
              <a:buFont typeface="Wingdings 3" charset="2"/>
              <a:buChar char=""/>
            </a:pPr>
            <a:r>
              <a:rPr lang="en-US" dirty="0" err="1"/>
              <a:t>CNET.receive</a:t>
            </a:r>
            <a:r>
              <a:rPr lang="en-US" dirty="0"/>
              <a:t> receives all the data from the Cyberinet, sorts and scales it for use, then outputs the numbers to unique object outlets.</a:t>
            </a:r>
          </a:p>
        </p:txBody>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8311959" y="4800003"/>
            <a:ext cx="474845" cy="226314"/>
          </a:xfrm>
        </p:spPr>
        <p:txBody>
          <a:bodyPr vert="horz" lIns="91440" tIns="45720" rIns="91440" bIns="45720" rtlCol="0" anchor="ctr">
            <a:normAutofit/>
          </a:bodyPr>
          <a:lstStyle/>
          <a:p>
            <a:pPr lvl="0" indent="0" algn="r">
              <a:lnSpc>
                <a:spcPct val="90000"/>
              </a:lnSpc>
              <a:spcBef>
                <a:spcPts val="0"/>
              </a:spcBef>
              <a:spcAft>
                <a:spcPts val="600"/>
              </a:spcAft>
              <a:buNone/>
            </a:pPr>
            <a:fld id="{00000000-1234-1234-1234-123412341234}" type="slidenum">
              <a:rPr lang="en-US" sz="400" b="0" i="0" kern="1200">
                <a:solidFill>
                  <a:schemeClr val="accent1"/>
                </a:solidFill>
                <a:latin typeface="+mn-lt"/>
                <a:ea typeface="+mn-ea"/>
                <a:cs typeface="+mn-cs"/>
              </a:rPr>
              <a:pPr lvl="0" indent="0" algn="r">
                <a:lnSpc>
                  <a:spcPct val="90000"/>
                </a:lnSpc>
                <a:spcBef>
                  <a:spcPts val="0"/>
                </a:spcBef>
                <a:spcAft>
                  <a:spcPts val="600"/>
                </a:spcAft>
                <a:buNone/>
              </a:pPr>
              <a:t>26</a:t>
            </a:fld>
            <a:endParaRPr lang="en-US" sz="400" b="0" i="0" kern="1200">
              <a:solidFill>
                <a:schemeClr val="accent1"/>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27</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Data from the Cyberinet can be read by any software capable of receiving Serial data.</a:t>
            </a:r>
          </a:p>
          <a:p>
            <a:pPr marL="0" lvl="0" indent="0" defTabSz="457200">
              <a:lnSpc>
                <a:spcPct val="90000"/>
              </a:lnSpc>
              <a:spcBef>
                <a:spcPts val="1000"/>
              </a:spcBef>
              <a:buSzPct val="80000"/>
              <a:buFont typeface="Wingdings 3" charset="2"/>
              <a:buChar char=""/>
            </a:pPr>
            <a:r>
              <a:rPr lang="en-US" sz="1200"/>
              <a:t>Simply connect the Cyberinet to the host computer and use the software’s ability to read serial data.</a:t>
            </a:r>
          </a:p>
          <a:p>
            <a:pPr marL="0" lvl="0" indent="0" defTabSz="457200">
              <a:lnSpc>
                <a:spcPct val="90000"/>
              </a:lnSpc>
              <a:spcBef>
                <a:spcPts val="1000"/>
              </a:spcBef>
              <a:buSzPct val="80000"/>
              <a:buFont typeface="Wingdings 3" charset="2"/>
              <a:buChar char=""/>
            </a:pPr>
            <a:r>
              <a:rPr lang="en-US" sz="1200"/>
              <a:t>Programs like Max can then convert the messages to different formats and transmit them to other devices and softwares as needed. </a:t>
            </a: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866216" y="1085850"/>
            <a:ext cx="5231186"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Online Resources</a:t>
            </a:r>
          </a:p>
        </p:txBody>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28</a:t>
            </a:fld>
            <a:endParaRPr lang="en-US" sz="2800" b="0" i="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2</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29</a:t>
            </a:fld>
            <a:endParaRPr lang="en" sz="280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30</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617520367"/>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077576"/>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31</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32</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786325" y="428738"/>
            <a:ext cx="548700" cy="393600"/>
          </a:xfrm>
        </p:spPr>
        <p:txBody>
          <a:bodyPr>
            <a:normAutofit fontScale="77500" lnSpcReduction="20000"/>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35</a:t>
            </a:fld>
            <a:endParaRPr lang="en-US" sz="2800"/>
          </a:p>
        </p:txBody>
      </p:sp>
    </p:spTree>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lvl="0" indent="0" defTabSz="457200">
              <a:spcBef>
                <a:spcPts val="1000"/>
              </a:spcBef>
              <a:buSzPct val="80000"/>
              <a:buFont typeface="Wingdings 3" charset="2"/>
              <a:buChar char=""/>
            </a:pPr>
            <a:r>
              <a:rPr lang="en-US" dirty="0"/>
              <a:t>OSC Formatting for easier multi-platform use cases.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36</a:t>
            </a:fld>
            <a:endParaRPr lang="en-US" sz="280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484584" y="1871276"/>
            <a:ext cx="3639741" cy="2034417"/>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37</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mc:AlternateContent xmlns:mc="http://schemas.openxmlformats.org/markup-compatibility/2006">
    <mc:Choice xmlns:p14="http://schemas.microsoft.com/office/powerpoint/2010/main" Requires="p14">
      <p:transition spd="slow" p14:dur="1200">
        <p14:prism dir="r"/>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38</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mc:Choice xmlns:p14="http://schemas.microsoft.com/office/powerpoint/2010/main" Requires="p14">
      <p:transition spd="slow" p14:dur="1200">
        <p14:prism dir="d"/>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or electronic.</a:t>
            </a:r>
          </a:p>
          <a:p>
            <a:r>
              <a:rPr lang="en-US" dirty="0"/>
              <a:t>Many modern augmentations include electronic components and sensors.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3</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39</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p:txBody>
          <a:bodyPr/>
          <a:lstStyle/>
          <a:p>
            <a:r>
              <a:rPr lang="en-US" dirty="0"/>
              <a:t>Early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p:txBody>
          <a:bodyPr/>
          <a:lstStyle/>
          <a:p>
            <a:pPr marL="171450" indent="-171450">
              <a:buFont typeface="Wingdings" pitchFamily="2" charset="2"/>
              <a:buChar char="Ø"/>
            </a:pPr>
            <a:r>
              <a:rPr lang="en-US" dirty="0"/>
              <a:t>Completely acoustic.</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a:t>
            </a:r>
          </a:p>
          <a:p>
            <a:pPr marL="171450" indent="-171450">
              <a:buFont typeface="Wingdings" pitchFamily="2" charset="2"/>
              <a:buChar char="Ø"/>
            </a:pPr>
            <a:r>
              <a:rPr lang="en-US" dirty="0"/>
              <a:t>Angled violin necks</a:t>
            </a: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8701" y="1485900"/>
            <a:ext cx="2397274" cy="432197"/>
          </a:xfrm>
        </p:spPr>
        <p:txBody>
          <a:bodyPr/>
          <a:lstStyle/>
          <a:p>
            <a:r>
              <a:rPr lang="en-US" dirty="0"/>
              <a:t>“Recent” Acoustic</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p:txBody>
          <a:bodyPr/>
          <a:lstStyle/>
          <a:p>
            <a:pPr marL="171450" indent="-171450">
              <a:buFont typeface="Wingdings" pitchFamily="2" charset="2"/>
              <a:buChar char="Ø"/>
            </a:pPr>
            <a:r>
              <a:rPr lang="en-US" dirty="0"/>
              <a:t>Mainly acoustic, more electronic as electronics and computers are invented and improved. </a:t>
            </a:r>
          </a:p>
          <a:p>
            <a:pPr marL="171450" indent="-171450">
              <a:buFont typeface="Wingdings" pitchFamily="2" charset="2"/>
              <a:buChar char="Ø"/>
            </a:pPr>
            <a:r>
              <a:rPr lang="en-US" dirty="0"/>
              <a:t>Generally exploring new timbres</a:t>
            </a:r>
          </a:p>
          <a:p>
            <a:pPr marL="171450" indent="-171450">
              <a:buFont typeface="Wingdings" pitchFamily="2" charset="2"/>
              <a:buChar char="Ø"/>
            </a:pPr>
            <a:r>
              <a:rPr lang="en-US" dirty="0"/>
              <a:t>Prepared Piano</a:t>
            </a:r>
          </a:p>
          <a:p>
            <a:pPr marL="171450" indent="-171450">
              <a:buFont typeface="Wingdings" pitchFamily="2" charset="2"/>
              <a:buChar char="Ø"/>
            </a:pPr>
            <a:r>
              <a:rPr lang="en-US" dirty="0"/>
              <a:t>Amplification</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Modern/Electronic</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p:txBody>
          <a:bodyPr/>
          <a:lstStyle/>
          <a:p>
            <a:pPr marL="171450" indent="-171450">
              <a:buFont typeface="Wingdings" pitchFamily="2" charset="2"/>
              <a:buChar char="Ø"/>
            </a:pPr>
            <a:r>
              <a:rPr lang="en-US" dirty="0"/>
              <a:t>Generally, include electronic capabilities, especially as technology continually improves.</a:t>
            </a:r>
          </a:p>
          <a:p>
            <a:pPr marL="171450" indent="-171450">
              <a:buFont typeface="Wingdings" pitchFamily="2" charset="2"/>
              <a:buChar char="Ø"/>
            </a:pPr>
            <a:r>
              <a:rPr lang="en-US" dirty="0"/>
              <a:t>Exploring new timbres and instrument functionality.</a:t>
            </a:r>
          </a:p>
          <a:p>
            <a:pPr marL="171450" indent="-171450">
              <a:buFont typeface="Wingdings" pitchFamily="2" charset="2"/>
              <a:buChar char="Ø"/>
            </a:pPr>
            <a:r>
              <a:rPr lang="en-US" dirty="0"/>
              <a:t>MIGSI Trumpet</a:t>
            </a:r>
          </a:p>
          <a:p>
            <a:pPr marL="171450" indent="-171450">
              <a:buFont typeface="Wingdings" pitchFamily="2" charset="2"/>
              <a:buChar char="Ø"/>
            </a:pPr>
            <a:r>
              <a:rPr lang="en-US" dirty="0" err="1"/>
              <a:t>SABRe</a:t>
            </a:r>
            <a:endParaRPr lang="en-US" dirty="0"/>
          </a:p>
          <a:p>
            <a:pPr marL="171450" indent="-171450">
              <a:buFont typeface="Wingdings" pitchFamily="2" charset="2"/>
              <a:buChar char="Ø"/>
            </a:pPr>
            <a:r>
              <a:rPr lang="en-US" dirty="0"/>
              <a:t>Overtone Violin</a:t>
            </a:r>
          </a:p>
          <a:p>
            <a:pPr marL="171450" indent="-171450">
              <a:buFont typeface="Wingdings" pitchFamily="2" charset="2"/>
              <a:buChar char="Ø"/>
            </a:pPr>
            <a:r>
              <a:rPr lang="en-US" dirty="0" err="1"/>
              <a:t>MataSax</a:t>
            </a:r>
            <a:endParaRPr lang="en-US" dirty="0"/>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General timeline, not official eras</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spTree>
    <p:extLst>
      <p:ext uri="{BB962C8B-B14F-4D97-AF65-F5344CB8AC3E}">
        <p14:creationId xmlns:p14="http://schemas.microsoft.com/office/powerpoint/2010/main" val="2077966190"/>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5</a:t>
            </a:fld>
            <a:endParaRPr lang="en" sz="2800"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is Cybernetic About it?</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a:bodyPr>
          <a:lstStyle/>
          <a:p>
            <a:pPr defTabSz="457200">
              <a:spcBef>
                <a:spcPts val="1000"/>
              </a:spcBef>
              <a:buSzPct val="80000"/>
              <a:buFont typeface="Wingdings 3" charset="2"/>
              <a:buChar char=""/>
            </a:pPr>
            <a:r>
              <a:rPr lang="en-US" dirty="0"/>
              <a:t>Cybernetic: The science of communications and automatic control systems in both machines and living things – Oxford Dictionary</a:t>
            </a:r>
            <a:endParaRPr lang="en-US"/>
          </a:p>
          <a:p>
            <a:pPr defTabSz="457200">
              <a:spcBef>
                <a:spcPts val="1000"/>
              </a:spcBef>
              <a:buSzPct val="80000"/>
              <a:buFont typeface="Wingdings 3" charset="2"/>
              <a:buChar char=""/>
            </a:pPr>
            <a:r>
              <a:rPr lang="en-US" dirty="0"/>
              <a:t>Definition ca. 1948 from the Greek “Kubernetes” meaning captain, pilot, conductor, etc.</a:t>
            </a: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r>
              <a:rPr lang="en-US" dirty="0"/>
              <a:t>The Cyberinet is used to collect performance data and automatically control the audio processing and other electronic elements of an electroacoustic performance.</a:t>
            </a:r>
            <a:endParaRPr lang="en-US"/>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6</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device can be easily added or removed from a standard Bb Clarinet whenever needed.</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Creates sound and control possibilities with minimal additional knowledge.</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7</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A major goal of the Cyberinet is to be user-friendly in every possible state.</a:t>
            </a:r>
          </a:p>
          <a:p>
            <a:pPr marL="0" lvl="0" indent="0" defTabSz="457200">
              <a:spcBef>
                <a:spcPts val="1000"/>
              </a:spcBef>
              <a:buSzPct val="80000"/>
              <a:buFont typeface="Wingdings 3" charset="2"/>
              <a:buChar char=""/>
            </a:pPr>
            <a:r>
              <a:rPr lang="en-US" dirty="0"/>
              <a:t>Components are all common-place and use standard pin spacings.</a:t>
            </a:r>
          </a:p>
          <a:p>
            <a:pPr marL="0" lvl="0" indent="0" defTabSz="457200">
              <a:spcBef>
                <a:spcPts val="1000"/>
              </a:spcBef>
              <a:buSzPct val="80000"/>
              <a:buFont typeface="Wingdings 3" charset="2"/>
              <a:buChar char=""/>
            </a:pPr>
            <a:r>
              <a:rPr lang="en-US" dirty="0"/>
              <a:t>Software tools provide easy programming.</a:t>
            </a:r>
          </a:p>
          <a:p>
            <a:pPr marL="0" lvl="0" indent="0" defTabSz="457200">
              <a:spcBef>
                <a:spcPts val="1000"/>
              </a:spcBef>
              <a:buSzPct val="80000"/>
              <a:buFont typeface="Wingdings 3" charset="2"/>
              <a:buChar char=""/>
            </a:pPr>
            <a:r>
              <a:rPr lang="en-US" dirty="0"/>
              <a:t>Can be used as a compositional AND performance tool.</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8</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1553</TotalTime>
  <Words>1515</Words>
  <Application>Microsoft Macintosh PowerPoint</Application>
  <PresentationFormat>On-screen Show (16:9)</PresentationFormat>
  <Paragraphs>203</Paragraphs>
  <Slides>41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Wingdings</vt:lpstr>
      <vt:lpstr>Oswald</vt:lpstr>
      <vt:lpstr>Century Gothic</vt:lpstr>
      <vt:lpstr>Arial</vt:lpstr>
      <vt:lpstr>Futura Medium</vt:lpstr>
      <vt:lpstr>Wingdings 3</vt:lpstr>
      <vt:lpstr>Ion</vt:lpstr>
      <vt:lpstr>The main event will begin soon.  Please take your seat.  Access the event program with this  QR code =&gt;  </vt:lpstr>
      <vt:lpstr>Raindrops on a Tin Roof: Exploring the Cyberinet</vt:lpstr>
      <vt:lpstr>Augmented Instruments</vt:lpstr>
      <vt:lpstr>What is an Augmented Instrument?</vt:lpstr>
      <vt:lpstr>Eras of Augmented Instruments</vt:lpstr>
      <vt:lpstr>Cybernetic + Clarinet</vt:lpstr>
      <vt:lpstr>What is Cybernetic About it?</vt:lpstr>
      <vt:lpstr>Why use this Instrument?</vt:lpstr>
      <vt:lpstr>Why use this Instrument?</vt:lpstr>
      <vt:lpstr>Components Included</vt:lpstr>
      <vt:lpstr>PowerPoint Presentation</vt:lpstr>
      <vt:lpstr>PowerPoint Presentation</vt:lpstr>
      <vt:lpstr>PowerPoint Presentation</vt:lpstr>
      <vt:lpstr>Future Optional add-ons</vt:lpstr>
      <vt:lpstr>Music</vt:lpstr>
      <vt:lpstr>Puzzle of a Park (2023)</vt:lpstr>
      <vt:lpstr>PowerPoint Presentation</vt:lpstr>
      <vt:lpstr>Assembling the Unit</vt:lpstr>
      <vt:lpstr>PowerPoint Presentation</vt:lpstr>
      <vt:lpstr>How the Cyberinet works</vt:lpstr>
      <vt:lpstr>Collects data</vt:lpstr>
      <vt:lpstr>Transmits wirelessly</vt:lpstr>
      <vt:lpstr>Music</vt:lpstr>
      <vt:lpstr>Ethereal Presence (2022)</vt:lpstr>
      <vt:lpstr>PowerPoint Presentation</vt:lpstr>
      <vt:lpstr>Processing/Manipulation in Max</vt:lpstr>
      <vt:lpstr>Max Patches Continued</vt:lpstr>
      <vt:lpstr>Sending data to other programs</vt:lpstr>
      <vt:lpstr>Online Resources</vt:lpstr>
      <vt:lpstr>Github Repo</vt:lpstr>
      <vt:lpstr>Code, Patches and Diagrams</vt:lpstr>
      <vt:lpstr>Music</vt:lpstr>
      <vt:lpstr>Raindrops on a Tin Roof (2022-2023)</vt:lpstr>
      <vt:lpstr>PowerPoint Presentation</vt:lpstr>
      <vt:lpstr>PowerPoint Presentation</vt:lpstr>
      <vt:lpstr>Future Directions</vt:lpstr>
      <vt:lpstr>Potential Future Directions Include:</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37</cp:revision>
  <dcterms:modified xsi:type="dcterms:W3CDTF">2023-04-06T15:22:27Z</dcterms:modified>
</cp:coreProperties>
</file>